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81" r:id="rId10"/>
    <p:sldId id="264" r:id="rId11"/>
    <p:sldId id="280" r:id="rId12"/>
    <p:sldId id="265" r:id="rId13"/>
    <p:sldId id="267" r:id="rId14"/>
    <p:sldId id="278" r:id="rId15"/>
    <p:sldId id="269" r:id="rId16"/>
    <p:sldId id="282" r:id="rId17"/>
    <p:sldId id="270" r:id="rId18"/>
    <p:sldId id="283" r:id="rId19"/>
    <p:sldId id="277" r:id="rId20"/>
    <p:sldId id="284" r:id="rId21"/>
    <p:sldId id="279" r:id="rId22"/>
    <p:sldId id="285" r:id="rId23"/>
    <p:sldId id="275" r:id="rId24"/>
  </p:sldIdLst>
  <p:sldSz cx="12192000" cy="6858000"/>
  <p:notesSz cx="6858000" cy="9144000"/>
  <p:embeddedFontLst>
    <p:embeddedFont>
      <p:font typeface="Calibri Light" panose="020F0302020204030204" pitchFamily="34" charset="0"/>
      <p:regular r:id="rId26"/>
      <p:italic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</p:embeddedFontLst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DAD9"/>
    <a:srgbClr val="CDC9C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46" autoAdjust="0"/>
    <p:restoredTop sz="94660"/>
  </p:normalViewPr>
  <p:slideViewPr>
    <p:cSldViewPr snapToGrid="0">
      <p:cViewPr varScale="1">
        <p:scale>
          <a:sx n="79" d="100"/>
          <a:sy n="79" d="100"/>
        </p:scale>
        <p:origin x="8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824DCA-2D09-484D-9BBB-3E929C5DFEA0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3ED821-87B9-4FBD-80DA-C661D4AE081C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394383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C1519D8-3A8D-4D24-8F66-4C30DE0B3E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C7C31824-39E7-4E4A-92BF-1E5DF33F6F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6649C56-0B92-45B7-A35D-AF60657142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E2BFEB6A-43CC-48CB-9B09-731D1005E5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7342BE4-72E9-4CED-AF23-9349C108B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070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AC3C16C-9BB6-4C3D-BE56-DE0777422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46158BB0-138C-48CC-8463-428D2941DA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EADF22A-A2DE-4CCA-8B75-31E5204942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06D9139-6B46-4D68-9957-8AE577C0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349B6BD-CF50-43A3-8173-A03FD9E96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16502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8B6F925F-9E92-46C9-B5BB-9C75354703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CAB3082A-920D-414B-A32E-66D89C9700A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06246D5-5FEE-4992-BFB5-B6F2C85A7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36AA07D-B938-478E-ACB4-A6588ACD7D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05A1C25-8224-4841-B18A-7CE72CFB8B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400967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6D95BBA8-CEDF-4303-B5CE-FD9B7A8C0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110EE72-9DFB-4A4B-9C3E-3989A2A89D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0AD9A1C-2A6F-4982-94CA-537AED3019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7AC921B-AAE7-4C41-9260-8D00868FC6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42B5391-5597-40C0-9A7D-DD981AA8BE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315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D440BEB-C7A9-4732-A7F0-1C636081E7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084B85E0-01AF-4DBF-B859-FB02FBD78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20E6607-FDB8-40AE-9AD7-0F2119DF2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6E15246-BBFF-4A5D-9108-33BCB372D5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AF6F05D-0004-45B7-8CC3-E0C041E1BE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28938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1B007D40-503E-4EF6-9552-C62090CFE2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C08E04-9EDC-49F3-907E-849767C433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E22F4569-C795-4818-8EB0-2A4D1F1CAC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39FEADB6-70DE-4C75-AE10-CB3D9C4E6A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8BEB2ABC-346B-4883-8326-092015D3E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4A3CEAE6-C020-40A3-B87B-0949E9731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6588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28A3D3-5A22-4B1D-9DCC-A7E2A377E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71CC270-20A4-4348-9EF8-FD20DA4E8E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641323E2-1D01-486E-B792-71D4B394EB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4340AE9D-B13C-4FBA-A4E2-AF8F9AB98F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408FAD14-3CDB-4D3C-B371-A0BDDD2259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1A78E29C-CADE-4C3A-BA86-7CD60C4B5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96277CD-06D3-4BE7-9909-90D4137523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AB6E4280-E771-4B01-8475-AF5F54C8D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657577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0904DF2-4B47-4304-9196-82D0DB44C5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DC40782-0F9F-41E4-A769-60227020B5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18F9EEC-1DAE-4F37-835F-6610FAE6BB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A213EA6-5F6B-489A-A0A2-ACDEE2B77B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15503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5FE983C-DBD7-4ECB-A61D-2F76C12CF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BFB899D5-5E14-4090-A3F8-960DEAD54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F13838BF-8F67-42CC-A9F0-18AE7A317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501548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EDB1BA8B-7689-4043-802A-325C62C141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68FC32CD-FD53-4E2F-A2AB-C23B57DA69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586C0D32-F833-46C1-A81D-B7CBB1293F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7E522199-CE6A-44D5-B3D8-48B13D2E6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E372BCFF-B706-4A40-809B-51A242425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7DCCD1C7-5F2A-4183-AA93-4F2678C39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443814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C744C3E-CEF5-4586-AD1A-D5890071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2E83A835-A3A3-4242-94F3-E4C119997BD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835C9647-FB01-422E-A378-E825006576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9E18A001-8EE7-4111-B11E-75EBEB94E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2F03E999-2EFF-46E4-B563-01DC587652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512699D-1986-42FA-855E-9EB781935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08241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75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97BF42A5-5FCE-4DAC-982B-48595049A5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488C0C0F-E46A-4C5D-AE6E-F5A0DA954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E318CED-F212-4CD1-9990-7F278C4D9D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AD0071-6E40-464B-A7E0-C56AA31EDD12}" type="datetimeFigureOut">
              <a:rPr lang="it-IT" smtClean="0"/>
              <a:t>25/10/2017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2CF02CF-B3F7-44B9-B00A-775601D3BC6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87724EC-5012-4F9B-B30E-0CEE0C8C27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386417-5363-46EC-877C-813B0A9E6412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14101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6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8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30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32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8D80B485-D775-4C0F-AD57-9C3297ED95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268" y="2654748"/>
            <a:ext cx="1417464" cy="1659470"/>
          </a:xfrm>
          <a:prstGeom prst="rect">
            <a:avLst/>
          </a:prstGeom>
        </p:spPr>
      </p:pic>
      <p:sp>
        <p:nvSpPr>
          <p:cNvPr id="6" name="Titolo 5">
            <a:extLst>
              <a:ext uri="{FF2B5EF4-FFF2-40B4-BE49-F238E27FC236}">
                <a16:creationId xmlns:a16="http://schemas.microsoft.com/office/drawing/2014/main" id="{DDA37514-2488-46BC-888D-A7D6E6982C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8426" y="1888556"/>
            <a:ext cx="11344275" cy="1143510"/>
          </a:xfrm>
        </p:spPr>
        <p:txBody>
          <a:bodyPr>
            <a:normAutofit fontScale="90000"/>
          </a:bodyPr>
          <a:lstStyle/>
          <a:p>
            <a:r>
              <a:rPr lang="it-IT" sz="4900" dirty="0">
                <a:latin typeface="LCD Solid" panose="00000400000000000000" pitchFamily="1" charset="0"/>
              </a:rPr>
              <a:t>Università degli studi di Genova</a:t>
            </a:r>
            <a:br>
              <a:rPr lang="it-IT" dirty="0"/>
            </a:br>
            <a:r>
              <a:rPr lang="it-IT" sz="2200" dirty="0">
                <a:latin typeface="LCD Solid" panose="00000400000000000000" pitchFamily="1" charset="0"/>
              </a:rPr>
              <a:t>Facoltà di Ingegneria Elettronica e Tecnologie dell’Informazione</a:t>
            </a:r>
            <a:br>
              <a:rPr lang="it-IT" dirty="0"/>
            </a:br>
            <a:endParaRPr lang="it-IT" dirty="0"/>
          </a:p>
        </p:txBody>
      </p:sp>
      <p:sp>
        <p:nvSpPr>
          <p:cNvPr id="7" name="Sottotitolo 6">
            <a:extLst>
              <a:ext uri="{FF2B5EF4-FFF2-40B4-BE49-F238E27FC236}">
                <a16:creationId xmlns:a16="http://schemas.microsoft.com/office/drawing/2014/main" id="{02104C2B-D0A2-43B6-9DA9-C480232C9A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0186" y="4703093"/>
            <a:ext cx="9144000" cy="1655762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Progetto 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“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model-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based</a:t>
            </a: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Times New Roman" panose="02020603050405020304" pitchFamily="18" charset="0"/>
              </a:rPr>
              <a:t>”</a:t>
            </a: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del controllo di robot Lego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0"/>
              </a:spcAft>
            </a:pPr>
            <a:r>
              <a:rPr lang="it-IT" sz="3200" dirty="0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in ambiente </a:t>
            </a:r>
            <a:r>
              <a:rPr lang="it-IT" sz="3200" dirty="0" err="1">
                <a:latin typeface="LCD Solid" panose="00000400000000000000" pitchFamily="1" charset="0"/>
                <a:ea typeface="Calibri" panose="020F0502020204030204" pitchFamily="34" charset="0"/>
                <a:cs typeface="CMCSC10"/>
              </a:rPr>
              <a:t>Simulink</a:t>
            </a:r>
            <a:endParaRPr lang="it-IT" sz="3200" dirty="0">
              <a:latin typeface="LCD Solid" panose="00000400000000000000" pitchFamily="1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it-IT" dirty="0"/>
          </a:p>
        </p:txBody>
      </p:sp>
      <p:sp>
        <p:nvSpPr>
          <p:cNvPr id="2" name="CasellaDiTesto 1">
            <a:extLst>
              <a:ext uri="{FF2B5EF4-FFF2-40B4-BE49-F238E27FC236}">
                <a16:creationId xmlns:a16="http://schemas.microsoft.com/office/drawing/2014/main" id="{E4326900-93FF-428A-BAC2-305C86AA8CF7}"/>
              </a:ext>
            </a:extLst>
          </p:cNvPr>
          <p:cNvSpPr txBox="1"/>
          <p:nvPr/>
        </p:nvSpPr>
        <p:spPr>
          <a:xfrm>
            <a:off x="8574687" y="3032066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Luca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Lazzaroni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CE8884CA-4E88-41C6-9054-BB6B9778E6B4}"/>
              </a:ext>
            </a:extLst>
          </p:cNvPr>
          <p:cNvSpPr txBox="1"/>
          <p:nvPr/>
        </p:nvSpPr>
        <p:spPr>
          <a:xfrm>
            <a:off x="2115440" y="3026810"/>
            <a:ext cx="14542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dirty="0">
                <a:latin typeface="LCD Solid" panose="00000400000000000000" pitchFamily="1" charset="0"/>
              </a:rPr>
              <a:t>Francesco</a:t>
            </a:r>
          </a:p>
          <a:p>
            <a:pPr algn="ctr"/>
            <a:r>
              <a:rPr lang="it-IT" dirty="0">
                <a:latin typeface="LCD Solid" panose="00000400000000000000" pitchFamily="1" charset="0"/>
              </a:rPr>
              <a:t>Tornatore</a:t>
            </a:r>
          </a:p>
        </p:txBody>
      </p:sp>
    </p:spTree>
    <p:extLst>
      <p:ext uri="{BB962C8B-B14F-4D97-AF65-F5344CB8AC3E}">
        <p14:creationId xmlns:p14="http://schemas.microsoft.com/office/powerpoint/2010/main" val="12304031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EFD13BA-EBA9-4FBE-BD78-BB20310589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9312" y="1073144"/>
            <a:ext cx="6133376" cy="3844235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0A263863-7DF1-46B2-8327-28A7B42229EE}"/>
              </a:ext>
            </a:extLst>
          </p:cNvPr>
          <p:cNvSpPr txBox="1"/>
          <p:nvPr/>
        </p:nvSpPr>
        <p:spPr>
          <a:xfrm>
            <a:off x="3042837" y="5468166"/>
            <a:ext cx="60484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Modello del pendolo su carrello</a:t>
            </a:r>
          </a:p>
        </p:txBody>
      </p:sp>
    </p:spTree>
    <p:extLst>
      <p:ext uri="{BB962C8B-B14F-4D97-AF65-F5344CB8AC3E}">
        <p14:creationId xmlns:p14="http://schemas.microsoft.com/office/powerpoint/2010/main" val="23730909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8E8694A5-D8F4-44FB-92EF-79DD710E3E6C}"/>
              </a:ext>
            </a:extLst>
          </p:cNvPr>
          <p:cNvSpPr txBox="1"/>
          <p:nvPr/>
        </p:nvSpPr>
        <p:spPr>
          <a:xfrm>
            <a:off x="531223" y="827315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Linearizzazione del modello attorno al punto di equilibrio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4CC9B23-B865-480F-98E8-A4CA307316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737" y="1776967"/>
            <a:ext cx="6538527" cy="2903472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3D8F0867-AD07-4E5C-A011-23068247700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899" y="5142299"/>
            <a:ext cx="3589331" cy="769687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2D901D2F-2763-4FE1-8AA6-9EFED27C766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8168" y="5168426"/>
            <a:ext cx="2850127" cy="876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49947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98FFD7C-6D10-4FB7-B4E9-3C154FCCA9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25" y="866851"/>
            <a:ext cx="5799551" cy="579955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5B63C4EC-DCE5-4694-9D23-FAFCBBFAD93B}"/>
              </a:ext>
            </a:extLst>
          </p:cNvPr>
          <p:cNvSpPr txBox="1"/>
          <p:nvPr/>
        </p:nvSpPr>
        <p:spPr>
          <a:xfrm>
            <a:off x="6210300" y="1295400"/>
            <a:ext cx="5480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La realizzazione del modello</a:t>
            </a:r>
          </a:p>
        </p:txBody>
      </p:sp>
      <p:pic>
        <p:nvPicPr>
          <p:cNvPr id="6" name="Immagine 5">
            <a:extLst>
              <a:ext uri="{FF2B5EF4-FFF2-40B4-BE49-F238E27FC236}">
                <a16:creationId xmlns:a16="http://schemas.microsoft.com/office/drawing/2014/main" id="{A656F6AA-2E17-4E49-A8D7-1C2ABE7468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5629" y="2472982"/>
            <a:ext cx="3810330" cy="1021168"/>
          </a:xfrm>
          <a:prstGeom prst="rect">
            <a:avLst/>
          </a:prstGeom>
        </p:spPr>
      </p:pic>
      <p:pic>
        <p:nvPicPr>
          <p:cNvPr id="8" name="Immagine 7">
            <a:extLst>
              <a:ext uri="{FF2B5EF4-FFF2-40B4-BE49-F238E27FC236}">
                <a16:creationId xmlns:a16="http://schemas.microsoft.com/office/drawing/2014/main" id="{F043242D-A645-40D0-9CFE-C99A0435AF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1575" y="4426085"/>
            <a:ext cx="5871270" cy="137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53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F18DDFD-60A6-4DE2-AB78-2FA2FA7F38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238" y="674993"/>
            <a:ext cx="10963073" cy="5076131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A2D8AAD-71DA-40EA-816A-123D1EDCEB90}"/>
              </a:ext>
            </a:extLst>
          </p:cNvPr>
          <p:cNvSpPr txBox="1"/>
          <p:nvPr/>
        </p:nvSpPr>
        <p:spPr>
          <a:xfrm>
            <a:off x="2263510" y="5693865"/>
            <a:ext cx="737253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Studio della stabilità in ciclo chiuso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con il luogo delle radici</a:t>
            </a:r>
          </a:p>
        </p:txBody>
      </p:sp>
    </p:spTree>
    <p:extLst>
      <p:ext uri="{BB962C8B-B14F-4D97-AF65-F5344CB8AC3E}">
        <p14:creationId xmlns:p14="http://schemas.microsoft.com/office/powerpoint/2010/main" val="19636348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E4C4119D-5BED-46C8-AE0F-C8B534C323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30" y="766101"/>
            <a:ext cx="10926381" cy="5059141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4F666EFD-A2D1-4922-86B7-826AD2B73A09}"/>
              </a:ext>
            </a:extLst>
          </p:cNvPr>
          <p:cNvSpPr txBox="1"/>
          <p:nvPr/>
        </p:nvSpPr>
        <p:spPr>
          <a:xfrm>
            <a:off x="457620" y="5941976"/>
            <a:ext cx="111556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Posizione dei poli in ciclo chiuso al variare del guadagno</a:t>
            </a:r>
          </a:p>
        </p:txBody>
      </p:sp>
    </p:spTree>
    <p:extLst>
      <p:ext uri="{BB962C8B-B14F-4D97-AF65-F5344CB8AC3E}">
        <p14:creationId xmlns:p14="http://schemas.microsoft.com/office/powerpoint/2010/main" val="16729521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6625165-E0C8-46B1-84EA-E3628DFBC9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0778" y="768487"/>
            <a:ext cx="9011657" cy="4440118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81E1267-F353-48DE-8118-80A48DAD040D}"/>
              </a:ext>
            </a:extLst>
          </p:cNvPr>
          <p:cNvSpPr txBox="1"/>
          <p:nvPr/>
        </p:nvSpPr>
        <p:spPr>
          <a:xfrm>
            <a:off x="2260342" y="5530469"/>
            <a:ext cx="737253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Evoluzione del sistema in ciclo aperto</a:t>
            </a:r>
          </a:p>
        </p:txBody>
      </p:sp>
    </p:spTree>
    <p:extLst>
      <p:ext uri="{BB962C8B-B14F-4D97-AF65-F5344CB8AC3E}">
        <p14:creationId xmlns:p14="http://schemas.microsoft.com/office/powerpoint/2010/main" val="37904388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enzaP">
            <a:hlinkClick r:id="" action="ppaction://media"/>
            <a:extLst>
              <a:ext uri="{FF2B5EF4-FFF2-40B4-BE49-F238E27FC236}">
                <a16:creationId xmlns:a16="http://schemas.microsoft.com/office/drawing/2014/main" id="{65220AE1-DC67-481B-9FF2-A23F3CF0292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3096" y="711638"/>
            <a:ext cx="10805809" cy="6078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01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sellaDiTesto 1">
            <a:extLst>
              <a:ext uri="{FF2B5EF4-FFF2-40B4-BE49-F238E27FC236}">
                <a16:creationId xmlns:a16="http://schemas.microsoft.com/office/drawing/2014/main" id="{A0139675-97D4-4FB1-9FD6-7622507E17E7}"/>
              </a:ext>
            </a:extLst>
          </p:cNvPr>
          <p:cNvSpPr txBox="1"/>
          <p:nvPr/>
        </p:nvSpPr>
        <p:spPr>
          <a:xfrm>
            <a:off x="712933" y="5743073"/>
            <a:ext cx="107773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Il miglioramento ottenuto soddisfa le nostre aspettative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46BFA338-52B0-48DB-8EDA-BAE86A0FDA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738" y="727008"/>
            <a:ext cx="9797857" cy="48274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15276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1.95">
            <a:hlinkClick r:id="" action="ppaction://media"/>
            <a:extLst>
              <a:ext uri="{FF2B5EF4-FFF2-40B4-BE49-F238E27FC236}">
                <a16:creationId xmlns:a16="http://schemas.microsoft.com/office/drawing/2014/main" id="{6A939E95-2A13-4ADB-B6D1-D44885D814B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2400" y="710120"/>
            <a:ext cx="10807200" cy="6079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75797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331009C9-A192-479D-AB97-3329B0E5E1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709" y="739810"/>
            <a:ext cx="9799200" cy="4828147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B76F67A-B868-4345-B301-E0B6404B662F}"/>
              </a:ext>
            </a:extLst>
          </p:cNvPr>
          <p:cNvSpPr txBox="1"/>
          <p:nvPr/>
        </p:nvSpPr>
        <p:spPr>
          <a:xfrm>
            <a:off x="3304702" y="5850059"/>
            <a:ext cx="5670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latin typeface="LCD Solid" panose="00000400000000000000" pitchFamily="1" charset="0"/>
              </a:rPr>
              <a:t>Conferma del modello ottenuto</a:t>
            </a:r>
          </a:p>
        </p:txBody>
      </p:sp>
    </p:spTree>
    <p:extLst>
      <p:ext uri="{BB962C8B-B14F-4D97-AF65-F5344CB8AC3E}">
        <p14:creationId xmlns:p14="http://schemas.microsoft.com/office/powerpoint/2010/main" val="29799138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033AB70-AE5F-47C9-8895-3C029615BD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168" y="871129"/>
            <a:ext cx="5433665" cy="4445726"/>
          </a:xfrm>
          <a:prstGeom prst="rect">
            <a:avLst/>
          </a:prstGeom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93F1D7B1-D016-4D28-9DB8-009B6B671AF9}"/>
              </a:ext>
            </a:extLst>
          </p:cNvPr>
          <p:cNvSpPr txBox="1"/>
          <p:nvPr/>
        </p:nvSpPr>
        <p:spPr>
          <a:xfrm>
            <a:off x="1005440" y="5516880"/>
            <a:ext cx="102098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LEGO MINDSTORMS EV3, una piattaforma per la didattica</a:t>
            </a:r>
          </a:p>
        </p:txBody>
      </p:sp>
    </p:spTree>
    <p:extLst>
      <p:ext uri="{BB962C8B-B14F-4D97-AF65-F5344CB8AC3E}">
        <p14:creationId xmlns:p14="http://schemas.microsoft.com/office/powerpoint/2010/main" val="389139049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5.75">
            <a:hlinkClick r:id="" action="ppaction://media"/>
            <a:extLst>
              <a:ext uri="{FF2B5EF4-FFF2-40B4-BE49-F238E27FC236}">
                <a16:creationId xmlns:a16="http://schemas.microsoft.com/office/drawing/2014/main" id="{E31D5171-2320-418F-B4E2-E65820AC5D7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401" y="703379"/>
            <a:ext cx="10803199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646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555780E4-E3B1-437D-8DC3-BBBAD8F91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315" y="749031"/>
            <a:ext cx="9799200" cy="4828148"/>
          </a:xfrm>
          <a:prstGeom prst="rect">
            <a:avLst/>
          </a:pr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C34E065D-A14C-4C7D-961C-AA1BFD86A9A0}"/>
              </a:ext>
            </a:extLst>
          </p:cNvPr>
          <p:cNvSpPr txBox="1"/>
          <p:nvPr/>
        </p:nvSpPr>
        <p:spPr>
          <a:xfrm>
            <a:off x="1706186" y="5875506"/>
            <a:ext cx="8507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Violazione delle ipotesi di puro rotolamento</a:t>
            </a:r>
          </a:p>
        </p:txBody>
      </p:sp>
    </p:spTree>
    <p:extLst>
      <p:ext uri="{BB962C8B-B14F-4D97-AF65-F5344CB8AC3E}">
        <p14:creationId xmlns:p14="http://schemas.microsoft.com/office/powerpoint/2010/main" val="37837714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alphaModFix amt="7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=8">
            <a:hlinkClick r:id="" action="ppaction://media"/>
            <a:extLst>
              <a:ext uri="{FF2B5EF4-FFF2-40B4-BE49-F238E27FC236}">
                <a16:creationId xmlns:a16="http://schemas.microsoft.com/office/drawing/2014/main" id="{3C4C44F3-F7C8-44C4-ADC3-B0268235DAC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94400" y="707080"/>
            <a:ext cx="10803200" cy="60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6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7E31A845-1F45-4BB5-B47B-D513D1038B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1" r="4389"/>
          <a:stretch/>
        </p:blipFill>
        <p:spPr>
          <a:xfrm>
            <a:off x="7396899" y="2438400"/>
            <a:ext cx="3819742" cy="4293409"/>
          </a:xfrm>
          <a:prstGeom prst="rect">
            <a:avLst/>
          </a:prstGeom>
          <a:effectLst/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5ED004-F793-4531-93C0-D58DE68B7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438400"/>
            <a:ext cx="5760579" cy="378541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it-IT" dirty="0">
                <a:latin typeface="LCD Solid" panose="00000400000000000000" pitchFamily="1" charset="0"/>
              </a:rPr>
              <a:t>Grazie per l’attenzione!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2F3D9A4B-1565-48C5-A8C3-E9A4CF9A1E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30" y="4064726"/>
            <a:ext cx="2793274" cy="279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8353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BB5AB608-5236-4303-A8C1-07DA4F90A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416" y="1143714"/>
            <a:ext cx="7619047" cy="571428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DDCFA453-49E6-426C-992F-CE8A43ED034F}"/>
              </a:ext>
            </a:extLst>
          </p:cNvPr>
          <p:cNvSpPr txBox="1"/>
          <p:nvPr/>
        </p:nvSpPr>
        <p:spPr>
          <a:xfrm>
            <a:off x="7046008" y="4857750"/>
            <a:ext cx="4740400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Large Servo Motor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Velocità massima: 160-170 </a:t>
            </a:r>
            <a:r>
              <a:rPr lang="it-IT" sz="2000" dirty="0" err="1">
                <a:latin typeface="LCD Solid" panose="00000400000000000000" pitchFamily="1" charset="0"/>
              </a:rPr>
              <a:t>rpm</a:t>
            </a:r>
            <a:endParaRPr lang="it-IT" sz="2000" dirty="0">
              <a:latin typeface="LCD Solid" panose="00000400000000000000" pitchFamily="1" charset="0"/>
            </a:endParaRP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Coppia a regime: 0,2 Nm</a:t>
            </a:r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9847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1798F7C4-A367-4087-B9BB-79778E4807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93" y="865686"/>
            <a:ext cx="5800725" cy="5800725"/>
          </a:xfrm>
          <a:prstGeom prst="rect">
            <a:avLst/>
          </a:prstGeom>
          <a:effectLst>
            <a:glow>
              <a:schemeClr val="tx1"/>
            </a:glow>
          </a:effectLst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75FE5FDD-AA15-44A3-B186-0C6F6F22D9CC}"/>
              </a:ext>
            </a:extLst>
          </p:cNvPr>
          <p:cNvSpPr txBox="1"/>
          <p:nvPr/>
        </p:nvSpPr>
        <p:spPr>
          <a:xfrm>
            <a:off x="5954391" y="1347408"/>
            <a:ext cx="62376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Ricerca di un modello affidabile</a:t>
            </a: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A97B005-A10D-46FB-9D70-D4657F4B016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4" y="2693012"/>
            <a:ext cx="5776461" cy="883997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B97DB885-3CD3-430C-8948-38A92752E061}"/>
              </a:ext>
            </a:extLst>
          </p:cNvPr>
          <p:cNvSpPr txBox="1"/>
          <p:nvPr/>
        </p:nvSpPr>
        <p:spPr>
          <a:xfrm>
            <a:off x="6184964" y="2292902"/>
            <a:ext cx="466826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000" dirty="0">
                <a:latin typeface="LCD Solid" panose="00000400000000000000" pitchFamily="1" charset="0"/>
              </a:rPr>
              <a:t>Momento d’inerzia del carico:</a:t>
            </a:r>
          </a:p>
        </p:txBody>
      </p:sp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5460986D-AB5F-41CC-AE61-C696223D632A}"/>
              </a:ext>
            </a:extLst>
          </p:cNvPr>
          <p:cNvSpPr txBox="1"/>
          <p:nvPr/>
        </p:nvSpPr>
        <p:spPr>
          <a:xfrm>
            <a:off x="6184964" y="3509330"/>
            <a:ext cx="45576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latin typeface="LCD Solid" panose="00000400000000000000" pitchFamily="1" charset="0"/>
              </a:rPr>
              <a:t>dove i momenti delle aste sono:</a:t>
            </a:r>
          </a:p>
          <a:p>
            <a:endParaRPr lang="it-IT" dirty="0"/>
          </a:p>
        </p:txBody>
      </p:sp>
      <p:pic>
        <p:nvPicPr>
          <p:cNvPr id="14" name="Immagine 13">
            <a:extLst>
              <a:ext uri="{FF2B5EF4-FFF2-40B4-BE49-F238E27FC236}">
                <a16:creationId xmlns:a16="http://schemas.microsoft.com/office/drawing/2014/main" id="{BFD896C2-1D8E-4F40-BFC9-555C7ED307C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964" y="3938434"/>
            <a:ext cx="5814564" cy="92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6167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28963C6B-C3E7-4137-8A57-99DB2F70FB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763" y="667561"/>
            <a:ext cx="8686475" cy="4279899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F6097B24-D78E-43F9-8CD6-8A52EB72CB96}"/>
              </a:ext>
            </a:extLst>
          </p:cNvPr>
          <p:cNvSpPr txBox="1"/>
          <p:nvPr/>
        </p:nvSpPr>
        <p:spPr>
          <a:xfrm>
            <a:off x="-1" y="5182411"/>
            <a:ext cx="12192001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100 </a:t>
            </a:r>
            <a:r>
              <a:rPr lang="it-IT" sz="2400" dirty="0" err="1">
                <a:latin typeface="LCD Solid" panose="00000400000000000000" pitchFamily="1" charset="0"/>
              </a:rPr>
              <a:t>rad</a:t>
            </a:r>
            <a:r>
              <a:rPr lang="it-IT" sz="2400" dirty="0">
                <a:latin typeface="LCD Solid" panose="00000400000000000000" pitchFamily="1" charset="0"/>
              </a:rPr>
              <a:t>/s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La derivata di un segnale campionato introduce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una componente importante alle alte frequenze</a:t>
            </a:r>
            <a:endParaRPr lang="it-IT" sz="2000" dirty="0"/>
          </a:p>
          <a:p>
            <a:pPr algn="ctr"/>
            <a:endParaRPr lang="it-IT" sz="24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4430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F15F8C43-E412-4F4A-9B3E-8504F289E8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6475" y="1078051"/>
            <a:ext cx="7639050" cy="3763824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1C255398-58CF-4BDB-A1A0-E470DD5FFD1A}"/>
              </a:ext>
            </a:extLst>
          </p:cNvPr>
          <p:cNvSpPr txBox="1"/>
          <p:nvPr/>
        </p:nvSpPr>
        <p:spPr>
          <a:xfrm>
            <a:off x="773354" y="5162550"/>
            <a:ext cx="10588155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Risposta con frequenza di taglio del filtro passa-basso</a:t>
            </a:r>
          </a:p>
          <a:p>
            <a:pPr algn="ctr"/>
            <a:r>
              <a:rPr lang="it-IT" sz="2400" dirty="0">
                <a:latin typeface="LCD Solid" panose="00000400000000000000" pitchFamily="1" charset="0"/>
              </a:rPr>
              <a:t>25 </a:t>
            </a:r>
            <a:r>
              <a:rPr lang="it-IT" sz="2400" dirty="0" err="1">
                <a:latin typeface="LCD Solid" panose="00000400000000000000" pitchFamily="1" charset="0"/>
              </a:rPr>
              <a:t>rad</a:t>
            </a:r>
            <a:r>
              <a:rPr lang="it-IT" sz="2400" dirty="0">
                <a:latin typeface="LCD Solid" panose="00000400000000000000" pitchFamily="1" charset="0"/>
              </a:rPr>
              <a:t>/s</a:t>
            </a:r>
          </a:p>
          <a:p>
            <a:pPr algn="ctr"/>
            <a:r>
              <a:rPr lang="it-IT" sz="2000" dirty="0">
                <a:latin typeface="LCD Solid" panose="00000400000000000000" pitchFamily="1" charset="0"/>
              </a:rPr>
              <a:t>Un buon compromesso</a:t>
            </a:r>
          </a:p>
          <a:p>
            <a:pPr algn="ctr"/>
            <a:endParaRPr lang="it-IT" sz="2000" dirty="0">
              <a:latin typeface="LCD Solid" panose="00000400000000000000" pitchFamily="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701452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68E136CA-70B5-43D2-988C-2D6ECC99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853" y="1072715"/>
            <a:ext cx="8478294" cy="417732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47AC8CC6-8E81-4C0C-8350-130C2DCD1EA5}"/>
              </a:ext>
            </a:extLst>
          </p:cNvPr>
          <p:cNvSpPr txBox="1"/>
          <p:nvPr/>
        </p:nvSpPr>
        <p:spPr>
          <a:xfrm>
            <a:off x="2624588" y="5400675"/>
            <a:ext cx="69942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Sistema assimilabile a primo ordine:</a:t>
            </a:r>
          </a:p>
        </p:txBody>
      </p:sp>
      <p:pic>
        <p:nvPicPr>
          <p:cNvPr id="10" name="Immagine 9">
            <a:extLst>
              <a:ext uri="{FF2B5EF4-FFF2-40B4-BE49-F238E27FC236}">
                <a16:creationId xmlns:a16="http://schemas.microsoft.com/office/drawing/2014/main" id="{ECBB763A-5FE1-463C-A4CB-D0EA0BDD5AB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12" y="5862340"/>
            <a:ext cx="2072820" cy="883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1370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magine 4">
            <a:extLst>
              <a:ext uri="{FF2B5EF4-FFF2-40B4-BE49-F238E27FC236}">
                <a16:creationId xmlns:a16="http://schemas.microsoft.com/office/drawing/2014/main" id="{D71E5B94-04B3-4104-8E0F-4A368DDC1C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729" y="1090539"/>
            <a:ext cx="8570543" cy="4236016"/>
          </a:xfrm>
          <a:prstGeom prst="rect">
            <a:avLst/>
          </a:prstGeom>
        </p:spPr>
      </p:pic>
      <p:sp>
        <p:nvSpPr>
          <p:cNvPr id="2" name="CasellaDiTesto 1">
            <a:extLst>
              <a:ext uri="{FF2B5EF4-FFF2-40B4-BE49-F238E27FC236}">
                <a16:creationId xmlns:a16="http://schemas.microsoft.com/office/drawing/2014/main" id="{71C7EF32-7A73-4CEC-B113-32569A29C92C}"/>
              </a:ext>
            </a:extLst>
          </p:cNvPr>
          <p:cNvSpPr txBox="1"/>
          <p:nvPr/>
        </p:nvSpPr>
        <p:spPr>
          <a:xfrm>
            <a:off x="3056552" y="5438775"/>
            <a:ext cx="603883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spc="300" dirty="0">
                <a:latin typeface="LCD Solid" panose="00000400000000000000" pitchFamily="1" charset="0"/>
              </a:rPr>
              <a:t>K:</a:t>
            </a:r>
            <a:r>
              <a:rPr lang="it-IT" sz="2400" dirty="0">
                <a:latin typeface="LCD Solid" panose="00000400000000000000" pitchFamily="1" charset="0"/>
              </a:rPr>
              <a:t> l’ultimo parametro incognito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2D5AA4C9-F9D2-48D0-95FC-567C46B85E1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7662" y="6012660"/>
            <a:ext cx="1996613" cy="495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4054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>
            <a:extLst>
              <a:ext uri="{FF2B5EF4-FFF2-40B4-BE49-F238E27FC236}">
                <a16:creationId xmlns:a16="http://schemas.microsoft.com/office/drawing/2014/main" id="{73712F42-349F-4B4B-ADC9-A95F3CBEFF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2224" y="1477833"/>
            <a:ext cx="8687553" cy="2773920"/>
          </a:xfrm>
          <a:prstGeom prst="rect">
            <a:avLst/>
          </a:prstGeom>
        </p:spPr>
      </p:pic>
      <p:sp>
        <p:nvSpPr>
          <p:cNvPr id="4" name="CasellaDiTesto 3">
            <a:extLst>
              <a:ext uri="{FF2B5EF4-FFF2-40B4-BE49-F238E27FC236}">
                <a16:creationId xmlns:a16="http://schemas.microsoft.com/office/drawing/2014/main" id="{5AE12C2C-AE24-4095-B03E-E6C14A9BF5B7}"/>
              </a:ext>
            </a:extLst>
          </p:cNvPr>
          <p:cNvSpPr txBox="1"/>
          <p:nvPr/>
        </p:nvSpPr>
        <p:spPr>
          <a:xfrm>
            <a:off x="3458149" y="4883285"/>
            <a:ext cx="52918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 sz="2400" dirty="0">
                <a:latin typeface="LCD Solid" panose="00000400000000000000" pitchFamily="1" charset="0"/>
              </a:rPr>
              <a:t>Modello completo del motore</a:t>
            </a:r>
          </a:p>
        </p:txBody>
      </p:sp>
    </p:spTree>
    <p:extLst>
      <p:ext uri="{BB962C8B-B14F-4D97-AF65-F5344CB8AC3E}">
        <p14:creationId xmlns:p14="http://schemas.microsoft.com/office/powerpoint/2010/main" val="10152665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767</TotalTime>
  <Words>181</Words>
  <Application>Microsoft Office PowerPoint</Application>
  <PresentationFormat>Widescreen</PresentationFormat>
  <Paragraphs>37</Paragraphs>
  <Slides>23</Slides>
  <Notes>0</Notes>
  <HiddenSlides>0</HiddenSlides>
  <MMClips>4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23</vt:i4>
      </vt:variant>
    </vt:vector>
  </HeadingPairs>
  <TitlesOfParts>
    <vt:vector size="30" baseType="lpstr">
      <vt:lpstr>Calibri Light</vt:lpstr>
      <vt:lpstr>Arial</vt:lpstr>
      <vt:lpstr>Calibri</vt:lpstr>
      <vt:lpstr>Times New Roman</vt:lpstr>
      <vt:lpstr>LCD Solid</vt:lpstr>
      <vt:lpstr>CMCSC10</vt:lpstr>
      <vt:lpstr>Tema di Office</vt:lpstr>
      <vt:lpstr>Università degli studi di Genova Facoltà di Ingegneria Elettronica e Tecnologie dell’Informazione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Università degli studi di Genova</dc:title>
  <dc:creator>Luca Lazzaroni</dc:creator>
  <cp:lastModifiedBy>Luca Lazzaroni</cp:lastModifiedBy>
  <cp:revision>37</cp:revision>
  <dcterms:created xsi:type="dcterms:W3CDTF">2017-10-21T16:15:18Z</dcterms:created>
  <dcterms:modified xsi:type="dcterms:W3CDTF">2017-10-24T22:06:28Z</dcterms:modified>
</cp:coreProperties>
</file>